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65" r:id="rId4"/>
    <p:sldId id="266" r:id="rId5"/>
    <p:sldId id="261" r:id="rId6"/>
    <p:sldId id="269" r:id="rId7"/>
    <p:sldId id="260" r:id="rId8"/>
    <p:sldId id="271" r:id="rId9"/>
    <p:sldId id="270" r:id="rId10"/>
    <p:sldId id="272" r:id="rId11"/>
    <p:sldId id="275" r:id="rId12"/>
    <p:sldId id="263" r:id="rId13"/>
    <p:sldId id="276" r:id="rId14"/>
    <p:sldId id="262" r:id="rId15"/>
    <p:sldId id="258" r:id="rId16"/>
    <p:sldId id="259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>
        <p:scale>
          <a:sx n="75" d="100"/>
          <a:sy n="75" d="100"/>
        </p:scale>
        <p:origin x="-266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019A83-F662-4AB3-963B-73730F5D41C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21808E-3890-4711-8C59-66EF2AD58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D682C8-D53D-45C5-8A57-B8CC425F42CA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A310D5-B1B9-469C-BB55-E86268F17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BA28-8B09-4F83-87C5-632EE374CB91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FE17-D25B-4B6B-BB33-2A0A97312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BCA5-9D8F-4F7E-9BB2-47072F2BBD0D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ACE0-27AF-466C-90A6-412379CF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358D-5882-4C7D-991C-390D2E830F3C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A443-1426-4054-8C11-D9208316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0AB15-44BE-4086-92C2-2AE003D580B0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252D5-448F-4A3B-A928-8F38D394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6A18-E1DF-4E94-A883-68E88AF2CB4B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D506-1C99-483D-B8B4-556921870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88C787-0881-418C-88C4-5011753DB813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130125-A14E-411D-8E33-4A8B946E4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0AB0-3C80-4379-BE46-C5D82647B340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8BE0-030D-4389-B6AD-5E4DEA03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FD17-0D5E-4EC8-AB52-6B3912B73DA1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EBB9-9D4F-4990-8A51-8340236E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EDAE4F-1AA1-4C79-AA52-EAE8724F0CF6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F35AD-6F28-40DB-80D1-33D28483D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6F6CB3-048B-4375-9685-7D93EE5F3E67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9D7AA6-22C9-435D-BE38-0EAD40C9D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77D110-A82C-4839-80DC-32AB0A0E23C5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3F5DA9-C2EC-4265-B914-B63E60794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82976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0" err="1" smtClean="0">
                <a:latin typeface="Arial" pitchFamily="34" charset="0"/>
                <a:cs typeface="Arial" pitchFamily="34" charset="0"/>
              </a:rPr>
              <a:t>Традиційні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b="0" err="1" smtClean="0">
                <a:latin typeface="Arial" pitchFamily="34" charset="0"/>
                <a:cs typeface="Arial" pitchFamily="34" charset="0"/>
              </a:rPr>
              <a:t>сучасні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err="1" smtClean="0">
                <a:latin typeface="Arial" pitchFamily="34" charset="0"/>
                <a:cs typeface="Arial" pitchFamily="34" charset="0"/>
              </a:rPr>
              <a:t>привітання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err="1" smtClean="0">
                <a:latin typeface="Arial" pitchFamily="34" charset="0"/>
                <a:cs typeface="Arial" pitchFamily="34" charset="0"/>
              </a:rPr>
              <a:t>українців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»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3143250"/>
            <a:ext cx="7772400" cy="1200150"/>
          </a:xfrm>
        </p:spPr>
        <p:txBody>
          <a:bodyPr/>
          <a:lstStyle/>
          <a:p>
            <a:pPr marR="0"/>
            <a:r>
              <a:rPr lang="uk-UA" i="1" smtClean="0">
                <a:latin typeface="Arial" pitchFamily="34" charset="0"/>
                <a:cs typeface="Arial" pitchFamily="34" charset="0"/>
              </a:rPr>
              <a:t>МАКОГОН РОМАН</a:t>
            </a:r>
          </a:p>
          <a:p>
            <a:pPr marR="0"/>
            <a:r>
              <a:rPr lang="uk-UA" i="1" smtClean="0">
                <a:latin typeface="Arial" pitchFamily="34" charset="0"/>
                <a:cs typeface="Arial" pitchFamily="34" charset="0"/>
              </a:rPr>
              <a:t>НТУУ «КПІ ім. Ігоря Сікорського», ІПСА, КА-43</a:t>
            </a:r>
            <a:endParaRPr lang="ru-RU" i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Рисунок 3" descr="photo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465638"/>
            <a:ext cx="74295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75"/>
          </a:xfrm>
        </p:spPr>
        <p:txBody>
          <a:bodyPr/>
          <a:lstStyle/>
          <a:p>
            <a:r>
              <a:rPr lang="ru-RU" sz="1800" smtClean="0">
                <a:latin typeface="Arial" pitchFamily="34" charset="0"/>
                <a:cs typeface="Arial" pitchFamily="34" charset="0"/>
              </a:rPr>
              <a:t>У мові інтелігенції (старшого віку) можна почути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"Моє вітання!",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яке звучить піднесено, урочисто. В офіційній ситуації, зокрема у звертаннях до великої аудиторії, використовують вирази "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Дозвольте привітати вас!", "Радий/-а/-і вітати Вас!", "Вітаю Вас!". "Радий тебе/вас бачити", "Моє шанування". У набагато ширших соціальних колах кажуть "Доброго здоров'я!".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r>
              <a:rPr lang="uk-UA" sz="1800" smtClean="0">
                <a:latin typeface="Arial" pitchFamily="34" charset="0"/>
                <a:cs typeface="Arial" pitchFamily="34" charset="0"/>
              </a:rPr>
              <a:t>Співробітники, колеги, які неодноразово зустрічаються впродовж дня, можуть скористатись вітанням-запитанням, що супроводжуються посмішкою, як-от: "Ми вже (з Вами) бачились (сьогодні)?", "Ми вже вітались?", "Ми вже зустрічались?". Зустрічаючись уперше на початку дня, давні друзі замість привітання можуть висловити радість від зустрічі: Радий/-а вас бачити! або Як справи? Як здоров'я?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  <a:p>
            <a:endParaRPr lang="uk-UA" sz="1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Рисунок 2" descr="photo9k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3857625"/>
            <a:ext cx="4518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1.bp.blogspot.com/-STaEGuVtTzY/VTjL-W1qDgI/AAAAAAAAQns/_uALKlKR4Lc/s1600/IMG_4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5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71406" y="6421461"/>
            <a:ext cx="928694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10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688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будь-яке свято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придатні "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Зі святом вас!"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</a:t>
            </a:r>
            <a:endParaRPr lang="uk-UA" sz="1800" smtClean="0">
              <a:latin typeface="Arial" pitchFamily="34" charset="0"/>
              <a:cs typeface="Arial" pitchFamily="34" charset="0"/>
            </a:endParaRPr>
          </a:p>
          <a:p>
            <a:r>
              <a:rPr lang="uk-UA" sz="1800" smtClean="0">
                <a:latin typeface="Arial" pitchFamily="34" charset="0"/>
                <a:cs typeface="Arial" pitchFamily="34" charset="0"/>
              </a:rPr>
              <a:t>Кожне велике річне свято має особливе привітання. Скажімо, на Різдво, зустрічаючись, кажуть: “Христос рождається!/Христос ся рождає!” (відповідь: “Славіте Його! / Славімо Його!”). На Великдень: “Христос воскрес!” (тричі промовляють, у відповідь звучить: “Воістину воскрес!”)  </a:t>
            </a:r>
          </a:p>
        </p:txBody>
      </p:sp>
      <p:pic>
        <p:nvPicPr>
          <p:cNvPr id="26626" name="Рисунок 2" descr="phot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571750"/>
            <a:ext cx="64341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928694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12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286500"/>
          </a:xfrm>
        </p:spPr>
        <p:txBody>
          <a:bodyPr/>
          <a:lstStyle/>
          <a:p>
            <a:pPr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Вітаючись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, українці найчастіше вдаються до легкого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уклону, рукостискання, обіймів, цілування і шапкування.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 </a:t>
            </a:r>
            <a:endParaRPr lang="uk-UA" sz="18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7650" name="Рисунок 2" descr="photo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50" y="1142984"/>
            <a:ext cx="8849506" cy="55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928694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13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>
          <a:xfrm>
            <a:off x="4071938" y="0"/>
            <a:ext cx="5072062" cy="6858000"/>
          </a:xfrm>
        </p:spPr>
        <p:txBody>
          <a:bodyPr/>
          <a:lstStyle/>
          <a:p>
            <a:r>
              <a:rPr lang="ru-RU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mtClean="0">
                <a:latin typeface="Arial" pitchFamily="34" charset="0"/>
                <a:cs typeface="Arial" pitchFamily="34" charset="0"/>
              </a:rPr>
              <a:t>Жінці, дівчині, якщо вона подасть вам руку, цілують пальці, злегка нахиливши голову. </a:t>
            </a:r>
          </a:p>
          <a:p>
            <a:r>
              <a:rPr lang="uk-UA" smtClean="0">
                <a:latin typeface="Arial" pitchFamily="34" charset="0"/>
                <a:cs typeface="Arial" pitchFamily="34" charset="0"/>
              </a:rPr>
              <a:t>Вітаючись із жінкою, дівчиною, чоловіки, юнаки повинні встати, незалежно від того, подасть вона вам руку чи ні. </a:t>
            </a:r>
          </a:p>
          <a:p>
            <a:r>
              <a:rPr lang="uk-UA" smtClean="0">
                <a:latin typeface="Arial" pitchFamily="34" charset="0"/>
                <a:cs typeface="Arial" pitchFamily="34" charset="0"/>
              </a:rPr>
              <a:t>Сісти належить лише після того, як сяде жінка. </a:t>
            </a:r>
            <a:endParaRPr lang="uk-UA" sz="18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3" pitchFamily="18" charset="2"/>
              <a:buNone/>
            </a:pP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 3" pitchFamily="18" charset="2"/>
              <a:buNone/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Рисунок 2" descr="photo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5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928694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14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G:\Roman\Приветствия украинцев\Photo\photoprap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214313"/>
            <a:ext cx="5143500" cy="4214812"/>
          </a:xfr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00" y="214313"/>
            <a:ext cx="8515350" cy="6000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«Слава Україні! – </a:t>
            </a:r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500" smtClean="0">
                <a:latin typeface="Arial" pitchFamily="34" charset="0"/>
                <a:cs typeface="Arial" pitchFamily="34" charset="0"/>
              </a:rPr>
              <a:t>Героям </a:t>
            </a:r>
            <a:r>
              <a:rPr lang="ru-RU" sz="2500" smtClean="0">
                <a:latin typeface="Arial" pitchFamily="34" charset="0"/>
                <a:cs typeface="Arial" pitchFamily="34" charset="0"/>
              </a:rPr>
              <a:t>Слава!»</a:t>
            </a:r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en-US" sz="25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500" smtClean="0">
                <a:latin typeface="Arial" pitchFamily="34" charset="0"/>
                <a:cs typeface="Arial" pitchFamily="34" charset="0"/>
              </a:rPr>
              <a:t>Слава </a:t>
            </a:r>
            <a:r>
              <a:rPr lang="ru-RU" sz="2500" smtClean="0">
                <a:latin typeface="Arial" pitchFamily="34" charset="0"/>
                <a:cs typeface="Arial" pitchFamily="34" charset="0"/>
              </a:rPr>
              <a:t>нації! </a:t>
            </a:r>
          </a:p>
          <a:p>
            <a:pPr marL="0" indent="0">
              <a:spcBef>
                <a:spcPts val="0"/>
              </a:spcBef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 Смерть ворогам!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Україна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понад усе!</a:t>
            </a:r>
            <a:r>
              <a:rPr lang="ru-RU" sz="300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5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11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50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ru-RU" sz="2500" smtClean="0">
                <a:latin typeface="Arial" pitchFamily="34" charset="0"/>
                <a:cs typeface="Arial" pitchFamily="34" charset="0"/>
              </a:rPr>
              <a:t>      Ці гасла та привітання увійшли в активний вжиток під час Революції гідності 2014 року </a:t>
            </a:r>
          </a:p>
        </p:txBody>
      </p:sp>
      <p:sp>
        <p:nvSpPr>
          <p:cNvPr id="7" name="Нижний колонтитул 4"/>
          <p:cNvSpPr txBox="1">
            <a:spLocks/>
          </p:cNvSpPr>
          <p:nvPr/>
        </p:nvSpPr>
        <p:spPr>
          <a:xfrm>
            <a:off x="71406" y="6421461"/>
            <a:ext cx="928694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15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latin typeface="Arial" pitchFamily="34" charset="0"/>
                <a:cs typeface="Arial" pitchFamily="34" charset="0"/>
              </a:rPr>
              <a:t>Висновки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571650"/>
            <a:ext cx="8858250" cy="54292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Комунікативна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культура в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сучасному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українському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просторі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залишається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важливим 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показником і 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основою 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компетентності </a:t>
            </a:r>
          </a:p>
          <a:p>
            <a:pPr marL="0" indent="0">
              <a:lnSpc>
                <a:spcPct val="110000"/>
              </a:lnSpc>
              <a:buFont typeface="Wingdings 3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сучасної людини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23" name="Рисунок 6" descr="photo6k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2000250"/>
            <a:ext cx="68976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mtClean="0">
                <a:latin typeface="Arial" pitchFamily="34" charset="0"/>
              </a:rPr>
              <a:t>Бабич Н. Д. Практична </a:t>
            </a:r>
            <a:r>
              <a:rPr lang="ru-RU" err="1" smtClean="0">
                <a:latin typeface="Arial" pitchFamily="34" charset="0"/>
              </a:rPr>
              <a:t>стилістика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і</a:t>
            </a:r>
            <a:r>
              <a:rPr lang="ru-RU" smtClean="0">
                <a:latin typeface="Arial" pitchFamily="34" charset="0"/>
              </a:rPr>
              <a:t> культура </a:t>
            </a:r>
            <a:r>
              <a:rPr lang="ru-RU" err="1" smtClean="0">
                <a:latin typeface="Arial" pitchFamily="34" charset="0"/>
              </a:rPr>
              <a:t>української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мови</a:t>
            </a:r>
            <a:r>
              <a:rPr lang="ru-RU" smtClean="0">
                <a:latin typeface="Arial" pitchFamily="34" charset="0"/>
              </a:rPr>
              <a:t> / Н. Д. Бабич: </a:t>
            </a:r>
            <a:r>
              <a:rPr lang="ru-RU" err="1" smtClean="0">
                <a:latin typeface="Arial" pitchFamily="34" charset="0"/>
              </a:rPr>
              <a:t>Навч</a:t>
            </a:r>
            <a:r>
              <a:rPr lang="ru-RU" smtClean="0">
                <a:latin typeface="Arial" pitchFamily="34" charset="0"/>
              </a:rPr>
              <a:t>. </a:t>
            </a:r>
            <a:r>
              <a:rPr lang="ru-RU" err="1" smtClean="0">
                <a:latin typeface="Arial" pitchFamily="34" charset="0"/>
              </a:rPr>
              <a:t>посібник</a:t>
            </a:r>
            <a:r>
              <a:rPr lang="ru-RU" smtClean="0">
                <a:latin typeface="Arial" pitchFamily="34" charset="0"/>
              </a:rPr>
              <a:t>. – </a:t>
            </a:r>
            <a:r>
              <a:rPr lang="ru-RU" err="1" smtClean="0">
                <a:latin typeface="Arial" pitchFamily="34" charset="0"/>
              </a:rPr>
              <a:t>Львів</a:t>
            </a:r>
            <a:r>
              <a:rPr lang="ru-RU" smtClean="0">
                <a:latin typeface="Arial" pitchFamily="34" charset="0"/>
              </a:rPr>
              <a:t>: </a:t>
            </a:r>
            <a:r>
              <a:rPr lang="ru-RU" err="1" smtClean="0">
                <a:latin typeface="Arial" pitchFamily="34" charset="0"/>
              </a:rPr>
              <a:t>Світ</a:t>
            </a:r>
            <a:r>
              <a:rPr lang="ru-RU" smtClean="0">
                <a:latin typeface="Arial" pitchFamily="34" charset="0"/>
              </a:rPr>
              <a:t>, 2003. – 432 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err="1" smtClean="0">
                <a:latin typeface="Arial" pitchFamily="34" charset="0"/>
              </a:rPr>
              <a:t>Бацевич</a:t>
            </a:r>
            <a:r>
              <a:rPr lang="ru-RU" smtClean="0">
                <a:latin typeface="Arial" pitchFamily="34" charset="0"/>
              </a:rPr>
              <a:t> Ф. С. </a:t>
            </a:r>
            <a:r>
              <a:rPr lang="ru-RU" err="1" smtClean="0">
                <a:latin typeface="Arial" pitchFamily="34" charset="0"/>
              </a:rPr>
              <a:t>Основи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комунікативної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лінгвістики</a:t>
            </a:r>
            <a:r>
              <a:rPr lang="ru-RU" smtClean="0">
                <a:latin typeface="Arial" pitchFamily="34" charset="0"/>
              </a:rPr>
              <a:t>: </a:t>
            </a:r>
            <a:r>
              <a:rPr lang="ru-RU" err="1" smtClean="0">
                <a:latin typeface="Arial" pitchFamily="34" charset="0"/>
              </a:rPr>
              <a:t>підруч</a:t>
            </a:r>
            <a:r>
              <a:rPr lang="ru-RU" smtClean="0">
                <a:latin typeface="Arial" pitchFamily="34" charset="0"/>
              </a:rPr>
              <a:t>. / Ф. С. </a:t>
            </a:r>
            <a:r>
              <a:rPr lang="ru-RU" err="1" smtClean="0">
                <a:latin typeface="Arial" pitchFamily="34" charset="0"/>
              </a:rPr>
              <a:t>Бацевич</a:t>
            </a:r>
            <a:r>
              <a:rPr lang="ru-RU" smtClean="0">
                <a:latin typeface="Arial" pitchFamily="34" charset="0"/>
              </a:rPr>
              <a:t>. – К. : </a:t>
            </a:r>
            <a:r>
              <a:rPr lang="ru-RU" err="1" smtClean="0">
                <a:latin typeface="Arial" pitchFamily="34" charset="0"/>
              </a:rPr>
              <a:t>Академія</a:t>
            </a:r>
            <a:r>
              <a:rPr lang="ru-RU" smtClean="0">
                <a:latin typeface="Arial" pitchFamily="34" charset="0"/>
              </a:rPr>
              <a:t>, 2004. – 344 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mtClean="0">
                <a:latin typeface="Arial" pitchFamily="34" charset="0"/>
              </a:rPr>
              <a:t>Богдан С. К. </a:t>
            </a:r>
            <a:r>
              <a:rPr lang="ru-RU" err="1" smtClean="0">
                <a:latin typeface="Arial" pitchFamily="34" charset="0"/>
              </a:rPr>
              <a:t>Мовний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етикет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українців</a:t>
            </a:r>
            <a:r>
              <a:rPr lang="ru-RU" smtClean="0">
                <a:latin typeface="Arial" pitchFamily="34" charset="0"/>
              </a:rPr>
              <a:t>: </a:t>
            </a:r>
            <a:r>
              <a:rPr lang="ru-RU" err="1" smtClean="0">
                <a:latin typeface="Arial" pitchFamily="34" charset="0"/>
              </a:rPr>
              <a:t>традиції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і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сучасність</a:t>
            </a:r>
            <a:r>
              <a:rPr lang="ru-RU" smtClean="0">
                <a:latin typeface="Arial" pitchFamily="34" charset="0"/>
              </a:rPr>
              <a:t> / С. К. Богдан. – К. : </a:t>
            </a:r>
            <a:r>
              <a:rPr lang="ru-RU" err="1" smtClean="0">
                <a:latin typeface="Arial" pitchFamily="34" charset="0"/>
              </a:rPr>
              <a:t>Рідна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мова</a:t>
            </a:r>
            <a:r>
              <a:rPr lang="ru-RU" smtClean="0">
                <a:latin typeface="Arial" pitchFamily="34" charset="0"/>
              </a:rPr>
              <a:t>, 1998. – 475 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err="1" smtClean="0">
                <a:latin typeface="Arial" pitchFamily="34" charset="0"/>
              </a:rPr>
              <a:t>Пентилюк</a:t>
            </a:r>
            <a:r>
              <a:rPr lang="ru-RU" smtClean="0">
                <a:latin typeface="Arial" pitchFamily="34" charset="0"/>
              </a:rPr>
              <a:t> М. І. Культура </a:t>
            </a:r>
            <a:r>
              <a:rPr lang="ru-RU" err="1" smtClean="0">
                <a:latin typeface="Arial" pitchFamily="34" charset="0"/>
              </a:rPr>
              <a:t>мови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і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стилістика</a:t>
            </a:r>
            <a:r>
              <a:rPr lang="ru-RU" smtClean="0">
                <a:latin typeface="Arial" pitchFamily="34" charset="0"/>
              </a:rPr>
              <a:t> / </a:t>
            </a:r>
            <a:r>
              <a:rPr lang="ru-RU" err="1" smtClean="0">
                <a:latin typeface="Arial" pitchFamily="34" charset="0"/>
              </a:rPr>
              <a:t>Пентилюк</a:t>
            </a:r>
            <a:r>
              <a:rPr lang="ru-RU" smtClean="0">
                <a:latin typeface="Arial" pitchFamily="34" charset="0"/>
              </a:rPr>
              <a:t> М. І. – К., 1994. – 345 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err="1" smtClean="0">
                <a:latin typeface="Arial" pitchFamily="34" charset="0"/>
              </a:rPr>
              <a:t>Пономарів</a:t>
            </a:r>
            <a:r>
              <a:rPr lang="ru-RU" smtClean="0">
                <a:latin typeface="Arial" pitchFamily="34" charset="0"/>
              </a:rPr>
              <a:t> О. Д. </a:t>
            </a:r>
            <a:r>
              <a:rPr lang="ru-RU" err="1" smtClean="0">
                <a:latin typeface="Arial" pitchFamily="34" charset="0"/>
              </a:rPr>
              <a:t>Сучасна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українська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мова</a:t>
            </a:r>
            <a:r>
              <a:rPr lang="ru-RU" smtClean="0">
                <a:latin typeface="Arial" pitchFamily="34" charset="0"/>
              </a:rPr>
              <a:t> / О. Д. </a:t>
            </a:r>
            <a:r>
              <a:rPr lang="ru-RU" err="1" smtClean="0">
                <a:latin typeface="Arial" pitchFamily="34" charset="0"/>
              </a:rPr>
              <a:t>Пономарів</a:t>
            </a:r>
            <a:r>
              <a:rPr lang="ru-RU" smtClean="0">
                <a:latin typeface="Arial" pitchFamily="34" charset="0"/>
              </a:rPr>
              <a:t>, В. В. </a:t>
            </a:r>
            <a:r>
              <a:rPr lang="ru-RU" err="1" smtClean="0">
                <a:latin typeface="Arial" pitchFamily="34" charset="0"/>
              </a:rPr>
              <a:t>Різун</a:t>
            </a:r>
            <a:r>
              <a:rPr lang="ru-RU" smtClean="0">
                <a:latin typeface="Arial" pitchFamily="34" charset="0"/>
              </a:rPr>
              <a:t>, Л. Ю. Шевченко. – К. : </a:t>
            </a:r>
            <a:r>
              <a:rPr lang="ru-RU" err="1" smtClean="0">
                <a:latin typeface="Arial" pitchFamily="34" charset="0"/>
              </a:rPr>
              <a:t>Либідь</a:t>
            </a:r>
            <a:r>
              <a:rPr lang="ru-RU" smtClean="0">
                <a:latin typeface="Arial" pitchFamily="34" charset="0"/>
              </a:rPr>
              <a:t>, 1997. – 488 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err="1" smtClean="0">
                <a:latin typeface="Arial" pitchFamily="34" charset="0"/>
              </a:rPr>
              <a:t>Стельмахович</a:t>
            </a:r>
            <a:r>
              <a:rPr lang="ru-RU" smtClean="0">
                <a:latin typeface="Arial" pitchFamily="34" charset="0"/>
              </a:rPr>
              <a:t> М. Г. </a:t>
            </a:r>
            <a:r>
              <a:rPr lang="ru-RU" err="1" smtClean="0">
                <a:latin typeface="Arial" pitchFamily="34" charset="0"/>
              </a:rPr>
              <a:t>Мовленнєвий</a:t>
            </a:r>
            <a:r>
              <a:rPr lang="ru-RU" smtClean="0">
                <a:latin typeface="Arial" pitchFamily="34" charset="0"/>
              </a:rPr>
              <a:t> </a:t>
            </a:r>
            <a:r>
              <a:rPr lang="ru-RU" err="1" smtClean="0">
                <a:latin typeface="Arial" pitchFamily="34" charset="0"/>
              </a:rPr>
              <a:t>етикет</a:t>
            </a:r>
            <a:r>
              <a:rPr lang="ru-RU" smtClean="0">
                <a:latin typeface="Arial" pitchFamily="34" charset="0"/>
              </a:rPr>
              <a:t> / М. Г. </a:t>
            </a:r>
            <a:r>
              <a:rPr lang="ru-RU" err="1" smtClean="0">
                <a:latin typeface="Arial" pitchFamily="34" charset="0"/>
              </a:rPr>
              <a:t>Стельмахович</a:t>
            </a:r>
            <a:r>
              <a:rPr lang="ru-RU" smtClean="0">
                <a:latin typeface="Arial" pitchFamily="34" charset="0"/>
              </a:rPr>
              <a:t> // Культура слова. – </a:t>
            </a:r>
            <a:r>
              <a:rPr lang="ru-RU" err="1" smtClean="0">
                <a:latin typeface="Arial" pitchFamily="34" charset="0"/>
              </a:rPr>
              <a:t>Вип</a:t>
            </a:r>
            <a:r>
              <a:rPr lang="ru-RU" smtClean="0">
                <a:latin typeface="Arial" pitchFamily="34" charset="0"/>
              </a:rPr>
              <a:t>. 20. – К., 1981. – С. 36-49.</a:t>
            </a:r>
            <a:endParaRPr lang="en-US" smtClean="0">
              <a:latin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mtClean="0">
                <a:latin typeface="Arial" pitchFamily="34" charset="0"/>
              </a:rPr>
              <a:t>Ілюстрований матеріал: Вікіпедія, </a:t>
            </a:r>
            <a:r>
              <a:rPr lang="en-US" smtClean="0">
                <a:latin typeface="Arial" pitchFamily="34" charset="0"/>
              </a:rPr>
              <a:t>http://print-hotst.com.ua/, http://www.kievtv.com.ua/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mtClean="0">
              <a:latin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latin typeface="Arial" pitchFamily="34" charset="0"/>
              </a:rPr>
              <a:t>Використана література</a:t>
            </a: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smtClean="0">
                <a:latin typeface="Arial" pitchFamily="34" charset="0"/>
                <a:cs typeface="Arial" pitchFamily="34" charset="0"/>
              </a:rPr>
              <a:t>ДЯКУЮ ЗА УВАГУ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latin typeface="Arial" pitchFamily="34" charset="0"/>
                <a:cs typeface="Arial" pitchFamily="34" charset="0"/>
              </a:rPr>
              <a:t>Мета презентації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Содержимое 1"/>
          <p:cNvSpPr txBox="1">
            <a:spLocks/>
          </p:cNvSpPr>
          <p:nvPr/>
        </p:nvSpPr>
        <p:spPr bwMode="auto">
          <a:xfrm>
            <a:off x="428625" y="1571625"/>
            <a:ext cx="8229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1900">
                <a:latin typeface="Arial" pitchFamily="34" charset="0"/>
                <a:cs typeface="Arial" pitchFamily="34" charset="0"/>
              </a:rPr>
              <a:t>Охарактеризувати</a:t>
            </a:r>
            <a:r>
              <a:rPr lang="en-US" sz="1900">
                <a:latin typeface="Arial" pitchFamily="34" charset="0"/>
                <a:cs typeface="Arial" pitchFamily="34" charset="0"/>
              </a:rPr>
              <a:t> </a:t>
            </a:r>
            <a:r>
              <a:rPr lang="ru-RU" sz="1900">
                <a:latin typeface="Arial" pitchFamily="34" charset="0"/>
                <a:cs typeface="Arial" pitchFamily="34" charset="0"/>
              </a:rPr>
              <a:t>поняття </a:t>
            </a:r>
            <a:r>
              <a:rPr lang="ru-RU" sz="1900" smtClean="0">
                <a:latin typeface="Arial" pitchFamily="34" charset="0"/>
                <a:cs typeface="Arial" pitchFamily="34" charset="0"/>
              </a:rPr>
              <a:t>«спілкування</a:t>
            </a:r>
            <a:r>
              <a:rPr lang="ru-RU" sz="1900">
                <a:latin typeface="Arial" pitchFamily="34" charset="0"/>
                <a:cs typeface="Arial" pitchFamily="34" charset="0"/>
              </a:rPr>
              <a:t>», «</a:t>
            </a:r>
            <a:r>
              <a:rPr lang="uk-UA" sz="1900">
                <a:latin typeface="Arial" pitchFamily="34" charset="0"/>
                <a:cs typeface="Arial" pitchFamily="34" charset="0"/>
              </a:rPr>
              <a:t>м</a:t>
            </a:r>
            <a:r>
              <a:rPr lang="ru-RU" sz="1900">
                <a:latin typeface="Arial" pitchFamily="34" charset="0"/>
                <a:cs typeface="Arial" pitchFamily="34" charset="0"/>
              </a:rPr>
              <a:t>овний етикет»</a:t>
            </a:r>
            <a:r>
              <a:rPr lang="uk-UA" sz="1900">
                <a:latin typeface="Arial" pitchFamily="34" charset="0"/>
                <a:cs typeface="Arial" pitchFamily="34" charset="0"/>
              </a:rPr>
              <a:t>, </a:t>
            </a:r>
            <a:r>
              <a:rPr lang="ru-RU" sz="190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1900" smtClean="0">
                <a:latin typeface="Arial" pitchFamily="34" charset="0"/>
                <a:cs typeface="Arial" pitchFamily="34" charset="0"/>
              </a:rPr>
              <a:t>вітання</a:t>
            </a:r>
            <a:r>
              <a:rPr lang="ru-RU" sz="1900">
                <a:latin typeface="Arial" pitchFamily="34" charset="0"/>
                <a:cs typeface="Arial" pitchFamily="34" charset="0"/>
              </a:rPr>
              <a:t>»</a:t>
            </a:r>
            <a:r>
              <a:rPr lang="ru-RU" sz="1900" smtClean="0">
                <a:latin typeface="Arial" pitchFamily="34" charset="0"/>
                <a:cs typeface="Arial" pitchFamily="34" charset="0"/>
              </a:rPr>
              <a:t>.</a:t>
            </a:r>
            <a:endParaRPr lang="ru-RU" sz="1900">
              <a:latin typeface="Arial" pitchFamily="34" charset="0"/>
              <a:cs typeface="Arial" pitchFamily="34" charset="0"/>
            </a:endParaRP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1900">
                <a:latin typeface="Arial" pitchFamily="34" charset="0"/>
                <a:cs typeface="Arial" pitchFamily="34" charset="0"/>
              </a:rPr>
              <a:t>Проаналізувати функції привітань</a:t>
            </a:r>
            <a:endParaRPr lang="ru-RU" sz="1900">
              <a:latin typeface="Arial" pitchFamily="34" charset="0"/>
              <a:cs typeface="Arial" pitchFamily="34" charset="0"/>
            </a:endParaRP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1900">
                <a:latin typeface="Arial" pitchFamily="34" charset="0"/>
                <a:cs typeface="Arial" pitchFamily="34" charset="0"/>
              </a:rPr>
              <a:t>Зіставити мовні форми при</a:t>
            </a:r>
            <a:r>
              <a:rPr lang="ru-RU" sz="1900">
                <a:latin typeface="Arial" pitchFamily="34" charset="0"/>
                <a:cs typeface="Arial" pitchFamily="34" charset="0"/>
              </a:rPr>
              <a:t>вітання українців</a:t>
            </a:r>
            <a:r>
              <a:rPr lang="uk-UA" sz="190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1900">
                <a:latin typeface="Arial" pitchFamily="34" charset="0"/>
                <a:cs typeface="Arial" pitchFamily="34" charset="0"/>
              </a:rPr>
              <a:t>Продемонструвати різноманітність стилістики та жестів привітань, залежно від факторів комунікації.</a:t>
            </a:r>
            <a:endParaRPr lang="en-US" sz="1900">
              <a:latin typeface="Arial" pitchFamily="34" charset="0"/>
              <a:cs typeface="Arial" pitchFamily="34" charset="0"/>
            </a:endParaRP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 sz="1900">
                <a:latin typeface="Arial" pitchFamily="34" charset="0"/>
                <a:cs typeface="Arial" pitchFamily="34" charset="0"/>
              </a:rPr>
              <a:t>Довести етичну обґрунтованість та ритуальну важливість акту вітання</a:t>
            </a:r>
            <a:r>
              <a:rPr lang="uk-UA">
                <a:latin typeface="Arial" pitchFamily="34" charset="0"/>
                <a:cs typeface="Arial" pitchFamily="34" charset="0"/>
              </a:rPr>
              <a:t>.</a:t>
            </a:r>
            <a:endParaRPr lang="ru-RU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1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Спілкування</a:t>
            </a:r>
            <a:r>
              <a:rPr lang="ru-RU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 це діяльність людини, під час якої відбувається цілеспрямований процес інформаційного обміну. Отже, під час спілкування найперше враховуються особливості мовного етикету.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  <a:p>
            <a:r>
              <a:rPr lang="uk-UA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Мовний етикет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- це сукупність правил мовної поведінки, які репрезентуються в мікросистемі національно специфічних стійких формул і виразів у ситуаціях установлення контакту зі співбесідником, підтримки спілкування в доброзичливій тональності.</a:t>
            </a:r>
            <a:endParaRPr lang="ru-RU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Рисунок 3" descr="phot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071813"/>
            <a:ext cx="57245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2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3571875" y="142875"/>
            <a:ext cx="5643563" cy="64293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9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Мовний етикет як соціально-лінгвістичне явище виконує такі функції:</a:t>
            </a:r>
            <a:endParaRPr lang="uk-UA" sz="19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контакто-підтримувальну - встановлення, збереження чи закріплення стосунків адресата й адресанта;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ввічливості (конотативну) – прояв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чемного поводження членів колективу один з одним;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регулювальну (регулятивну) - регулює взаємини між людьми у різних спілкувальних ситуаціях;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smtClean="0">
                <a:latin typeface="Arial" pitchFamily="34" charset="0"/>
                <a:cs typeface="Arial" pitchFamily="34" charset="0"/>
              </a:rPr>
              <a:t>впливу (імперативну, волюнтативну) - передбачає реакцію співбесідника - вербальну, невербальну чи діяльнісну;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smtClean="0">
                <a:latin typeface="Arial" pitchFamily="34" charset="0"/>
                <a:cs typeface="Arial" pitchFamily="34" charset="0"/>
              </a:rPr>
              <a:t>звертальну (апелятивну) - привернення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уваги, здійснення впливу на співбесідника;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smtClean="0">
                <a:latin typeface="Arial" pitchFamily="34" charset="0"/>
                <a:cs typeface="Arial" pitchFamily="34" charset="0"/>
              </a:rPr>
              <a:t>емоційно-експресивну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(емотивну), яка є</a:t>
            </a:r>
          </a:p>
          <a:p>
            <a:pPr algn="r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факультативною.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Рисунок 3" descr="phot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5143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3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Вітання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це «слова або жести, звернені до кого-небудь під час зустрічі на знак прихильного ставлення, доброзичливості» </a:t>
            </a:r>
          </a:p>
          <a:p>
            <a:pPr>
              <a:buFont typeface="Wingdings 3" pitchFamily="18" charset="2"/>
              <a:buNone/>
            </a:pPr>
            <a:r>
              <a:rPr lang="ru-RU" sz="200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Рисунок 5" descr="photo1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78581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4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20716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	Загальновідомо, що з глибини віків наші пращури з особливою увагою і шанобливістю ставились до мовних етикетних висловів, зокрема вітань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вірили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в магічну силу слова. Вітання містять елементи ритуалу.</a:t>
            </a:r>
          </a:p>
        </p:txBody>
      </p:sp>
      <p:pic>
        <p:nvPicPr>
          <p:cNvPr id="19458" name="Рисунок 2" descr="photo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71688"/>
            <a:ext cx="67151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5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>
          <a:xfrm>
            <a:off x="142844" y="500042"/>
            <a:ext cx="8786812" cy="1196975"/>
          </a:xfrm>
        </p:spPr>
        <p:txBody>
          <a:bodyPr/>
          <a:lstStyle/>
          <a:p>
            <a:pPr indent="0"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Стилістично нейтральними є такі форми привітань: "Добрий день", "Доброго дня", "Добрий ранок", "Доброго ранку", "Добрий вечір", "Доброго вечора" та стягнені "Добридень" і "Добривечір". Так вітаються всі до всіх.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      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indent="0">
              <a:buFont typeface="Wingdings 3" pitchFamily="18" charset="2"/>
              <a:buNone/>
            </a:pPr>
            <a:r>
              <a:rPr lang="ru-RU" sz="17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Рисунок 2" descr="photo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257550"/>
            <a:ext cx="49291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1785926"/>
            <a:ext cx="8929687" cy="4000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Вибір привітання </a:t>
            </a:r>
            <a:r>
              <a:rPr lang="uk-UA">
                <a:latin typeface="Arial" pitchFamily="34" charset="0"/>
                <a:cs typeface="Arial" pitchFamily="34" charset="0"/>
              </a:rPr>
              <a:t>комунікантами передусім залежить від таких визначальних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факторів, як: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1) соціальна роль;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2) вік;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3) місце проживання;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4) стать;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5) культурно-освітній рівень;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адресата й адресанта;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соціальна дистанція між ними;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6) характер ситуації;</a:t>
            </a:r>
            <a:endParaRPr lang="uk-UA" b="1"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7) специфіка взаємин;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>
                <a:latin typeface="Arial" pitchFamily="34" charset="0"/>
                <a:cs typeface="Arial" pitchFamily="34" charset="0"/>
              </a:rPr>
              <a:t>8) час спілкування.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6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4293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 3" pitchFamily="18" charset="2"/>
              <a:buNone/>
            </a:pPr>
            <a:r>
              <a:rPr lang="uk-UA" sz="1800" smtClean="0">
                <a:latin typeface="Arial" pitchFamily="34" charset="0"/>
                <a:cs typeface="Arial" pitchFamily="34" charset="0"/>
              </a:rPr>
              <a:t>	В Україні вітанням із зайнятими працею людьми є "Боже помагай" або "Помагай Біг". Раніше воно могло бути тільки побажанням, а з часом стало вітанням. 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Рисунок 2" descr="photo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8882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8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75"/>
          </a:xfrm>
        </p:spPr>
        <p:txBody>
          <a:bodyPr/>
          <a:lstStyle/>
          <a:p>
            <a:r>
              <a:rPr lang="uk-UA" sz="1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церкві </a:t>
            </a:r>
            <a:r>
              <a:rPr lang="uk-UA" sz="1800" smtClean="0">
                <a:latin typeface="Arial" pitchFamily="34" charset="0"/>
                <a:cs typeface="Arial" pitchFamily="34" charset="0"/>
              </a:rPr>
              <a:t>людина мала спочатку помолитися, а потім стиха привітатися. Так само при покійнику — помолилися за упокій душі, а потім уже віталися з присутніми. На заході України по селах досі вітаються "Слава Ісусу Христу". Відповідь — "Слава навіки". На сході — "Слава Йсу". Варіанти відповідей по регіонах: "Слава на віки Богу", "Слава Богу святому", плюс поєднують "Слава на віки Богу святому".</a:t>
            </a:r>
          </a:p>
          <a:p>
            <a:r>
              <a:rPr lang="uk-UA" sz="1800" smtClean="0">
                <a:latin typeface="Arial" pitchFamily="34" charset="0"/>
                <a:cs typeface="Arial" pitchFamily="34" charset="0"/>
              </a:rPr>
              <a:t>В народному мовленні досі збереглося "З неділею святою", "Будьте здорові з Новим роком", "Будьте здорові з Василем". </a:t>
            </a:r>
            <a:endParaRPr lang="uk-UA" sz="1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Рисунок 2" descr="photo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2286000"/>
            <a:ext cx="6953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1406" y="6421461"/>
            <a:ext cx="857255" cy="365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latin typeface="Arial" pitchFamily="34" charset="0"/>
                <a:cs typeface="Arial" pitchFamily="34" charset="0"/>
              </a:rPr>
              <a:t>Слайд №</a:t>
            </a:r>
            <a:r>
              <a:rPr lang="en-US" sz="1000">
                <a:latin typeface="Arial" pitchFamily="34" charset="0"/>
                <a:cs typeface="Arial" pitchFamily="34" charset="0"/>
              </a:rPr>
              <a:t>9</a:t>
            </a:r>
            <a:endParaRPr lang="ru-RU" sz="1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1173</TotalTime>
  <Words>1021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Lucida Sans Unicode</vt:lpstr>
      <vt:lpstr>Arial</vt:lpstr>
      <vt:lpstr>Wingdings 3</vt:lpstr>
      <vt:lpstr>Verdana</vt:lpstr>
      <vt:lpstr>Wingdings 2</vt:lpstr>
      <vt:lpstr>Calibri</vt:lpstr>
      <vt:lpstr>Trebuchet MS</vt:lpstr>
      <vt:lpstr>Открытая</vt:lpstr>
      <vt:lpstr>«Традиційні та сучасні форми привітання українців»</vt:lpstr>
      <vt:lpstr>Мета презентації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Висновки</vt:lpstr>
      <vt:lpstr>Використана література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«Традиційні та сучасні форми привітання українців»</dc:title>
  <dc:creator>User</dc:creator>
  <cp:lastModifiedBy>User</cp:lastModifiedBy>
  <cp:revision>75</cp:revision>
  <dcterms:created xsi:type="dcterms:W3CDTF">2016-11-02T06:37:46Z</dcterms:created>
  <dcterms:modified xsi:type="dcterms:W3CDTF">2016-11-23T21:19:01Z</dcterms:modified>
</cp:coreProperties>
</file>