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6FA800-3588-40C4-85A8-CB0AE914A0D7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6DB0DF-ACF1-493A-A9D9-E2D3D4375CC1}" type="datetimeFigureOut">
              <a:rPr lang="uk-UA" smtClean="0"/>
              <a:t>21.11.2016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543800" cy="2664296"/>
          </a:xfrm>
        </p:spPr>
        <p:txBody>
          <a:bodyPr/>
          <a:lstStyle/>
          <a:p>
            <a:r>
              <a:rPr lang="en-US" altLang="ko-KR" sz="6000" dirty="0" err="1">
                <a:latin typeface="Arial" charset="0"/>
              </a:rPr>
              <a:t>Розвиток</a:t>
            </a:r>
            <a:r>
              <a:rPr lang="en-US" altLang="ko-KR" sz="6000" dirty="0">
                <a:latin typeface="Arial" charset="0"/>
              </a:rPr>
              <a:t> </a:t>
            </a:r>
            <a:r>
              <a:rPr lang="en-US" altLang="ko-KR" sz="6000" dirty="0" err="1">
                <a:latin typeface="Arial" charset="0"/>
              </a:rPr>
              <a:t>писемності</a:t>
            </a:r>
            <a:r>
              <a:rPr lang="en-US" altLang="ko-KR" sz="6000" dirty="0">
                <a:latin typeface="Arial" charset="0"/>
              </a:rPr>
              <a:t> в </a:t>
            </a:r>
            <a:r>
              <a:rPr lang="en-US" altLang="ko-KR" sz="6000" dirty="0" err="1">
                <a:latin typeface="Arial" charset="0"/>
              </a:rPr>
              <a:t>Київській</a:t>
            </a:r>
            <a:r>
              <a:rPr lang="en-US" altLang="ko-KR" sz="6000" dirty="0">
                <a:latin typeface="Arial" charset="0"/>
              </a:rPr>
              <a:t> </a:t>
            </a:r>
            <a:r>
              <a:rPr lang="en-US" altLang="ko-KR" sz="6000" dirty="0" err="1">
                <a:latin typeface="Arial" charset="0"/>
              </a:rPr>
              <a:t>Русі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defTabSz="508000">
              <a:lnSpc>
                <a:spcPct val="129000"/>
              </a:lnSpc>
              <a:spcBef>
                <a:spcPts val="0"/>
              </a:spcBef>
            </a:pPr>
            <a:r>
              <a:rPr lang="en-US" altLang="ko-KR" dirty="0" err="1">
                <a:solidFill>
                  <a:schemeClr val="tx1"/>
                </a:solidFill>
                <a:latin typeface="Arial" charset="0"/>
              </a:rPr>
              <a:t>Єрошенко</a:t>
            </a:r>
            <a:r>
              <a:rPr lang="en-US" altLang="ko-K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Arial" charset="0"/>
              </a:rPr>
              <a:t>Олександр</a:t>
            </a:r>
            <a:endParaRPr lang="ko-KR" altLang="en-US" dirty="0">
              <a:solidFill>
                <a:schemeClr val="tx1"/>
              </a:solidFill>
              <a:latin typeface="Arial" charset="0"/>
            </a:endParaRPr>
          </a:p>
          <a:p>
            <a:pPr algn="r" defTabSz="508000">
              <a:lnSpc>
                <a:spcPct val="129000"/>
              </a:lnSpc>
              <a:spcBef>
                <a:spcPts val="0"/>
              </a:spcBef>
            </a:pPr>
            <a:r>
              <a:rPr lang="en-US" altLang="ko-KR" dirty="0">
                <a:solidFill>
                  <a:schemeClr val="tx1"/>
                </a:solidFill>
                <a:latin typeface="Arial" charset="0"/>
              </a:rPr>
              <a:t>ІПСА, III </a:t>
            </a:r>
            <a:r>
              <a:rPr lang="en-US" altLang="ko-KR" dirty="0" err="1">
                <a:solidFill>
                  <a:schemeClr val="tx1"/>
                </a:solidFill>
                <a:latin typeface="Arial" charset="0"/>
              </a:rPr>
              <a:t>курс</a:t>
            </a:r>
            <a:r>
              <a:rPr lang="en-US" altLang="ko-KR" dirty="0">
                <a:solidFill>
                  <a:schemeClr val="tx1"/>
                </a:solidFill>
                <a:latin typeface="Arial" charset="0"/>
              </a:rPr>
              <a:t>, ДА-41</a:t>
            </a:r>
            <a:endParaRPr lang="ko-KR" altLang="en-US" dirty="0">
              <a:solidFill>
                <a:schemeClr val="tx1"/>
              </a:solidFill>
              <a:latin typeface="Arial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32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52128"/>
          </a:xfrm>
        </p:spPr>
        <p:txBody>
          <a:bodyPr/>
          <a:lstStyle/>
          <a:p>
            <a:r>
              <a:rPr lang="en-US" altLang="ko-KR" sz="4800" dirty="0" err="1">
                <a:latin typeface="Arial" charset="0"/>
              </a:rPr>
              <a:t>Роль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літописів</a:t>
            </a:r>
            <a:r>
              <a:rPr lang="en-US" altLang="ko-KR" sz="4800" dirty="0">
                <a:latin typeface="Arial" charset="0"/>
              </a:rPr>
              <a:t> в </a:t>
            </a:r>
            <a:r>
              <a:rPr lang="en-US" altLang="ko-KR" sz="4800" dirty="0" err="1">
                <a:latin typeface="Arial" charset="0"/>
              </a:rPr>
              <a:t>розвитку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літератури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marL="114300" indent="0">
              <a:buNone/>
            </a:pPr>
            <a:r>
              <a:rPr lang="en-US" altLang="ko-KR" sz="2400" dirty="0" err="1">
                <a:latin typeface="Arial" charset="0"/>
              </a:rPr>
              <a:t>Завжди</a:t>
            </a:r>
            <a:r>
              <a:rPr lang="en-US" altLang="ko-KR" sz="2400" dirty="0">
                <a:latin typeface="Arial" charset="0"/>
              </a:rPr>
              <a:t> в </a:t>
            </a:r>
            <a:r>
              <a:rPr lang="en-US" altLang="ko-KR" sz="2400" dirty="0" err="1">
                <a:latin typeface="Arial" charset="0"/>
              </a:rPr>
              <a:t>усіх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народів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усна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історія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була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попередницею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писемної</a:t>
            </a:r>
            <a:r>
              <a:rPr lang="en-US" altLang="ko-KR" sz="2400" dirty="0">
                <a:latin typeface="Arial" charset="0"/>
              </a:rPr>
              <a:t>. </a:t>
            </a:r>
            <a:r>
              <a:rPr lang="en-US" altLang="ko-KR" sz="2400" dirty="0" err="1">
                <a:latin typeface="Arial" charset="0"/>
              </a:rPr>
              <a:t>Написану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історію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Русі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започаткувало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саме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літописання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до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якого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входили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усні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перекази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легенди</a:t>
            </a:r>
            <a:r>
              <a:rPr lang="en-US" altLang="ko-KR" sz="2400" dirty="0">
                <a:latin typeface="Arial" charset="0"/>
              </a:rPr>
              <a:t>. </a:t>
            </a:r>
            <a:r>
              <a:rPr lang="en-US" altLang="ko-KR" sz="2400" dirty="0" err="1">
                <a:latin typeface="Arial" charset="0"/>
              </a:rPr>
              <a:t>Літописи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також</a:t>
            </a:r>
            <a:r>
              <a:rPr lang="en-US" altLang="ko-KR" sz="2400" dirty="0">
                <a:latin typeface="Arial" charset="0"/>
              </a:rPr>
              <a:t> є </a:t>
            </a:r>
            <a:r>
              <a:rPr lang="en-US" altLang="ko-KR" sz="2400" dirty="0" err="1">
                <a:latin typeface="Arial" charset="0"/>
              </a:rPr>
              <a:t>пам’ятками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художньої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літератури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яка</a:t>
            </a:r>
            <a:r>
              <a:rPr lang="en-US" altLang="ko-KR" sz="2400" dirty="0">
                <a:latin typeface="Arial" charset="0"/>
              </a:rPr>
              <a:t> в </a:t>
            </a:r>
            <a:r>
              <a:rPr lang="en-US" altLang="ko-KR" sz="2400" dirty="0" err="1">
                <a:latin typeface="Arial" charset="0"/>
              </a:rPr>
              <a:t>Київської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Русі</a:t>
            </a:r>
            <a:r>
              <a:rPr lang="en-US" altLang="ko-KR" sz="2400" dirty="0">
                <a:latin typeface="Arial" charset="0"/>
              </a:rPr>
              <a:t> є </a:t>
            </a:r>
            <a:r>
              <a:rPr lang="en-US" altLang="ko-KR" sz="2400" dirty="0" err="1">
                <a:latin typeface="Arial" charset="0"/>
              </a:rPr>
              <a:t>винятково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багатою</a:t>
            </a:r>
            <a:r>
              <a:rPr lang="en-US" altLang="ko-KR" sz="2400" dirty="0">
                <a:latin typeface="Arial" charset="0"/>
              </a:rPr>
              <a:t>. </a:t>
            </a:r>
            <a:endParaRPr lang="ko-KR" altLang="en-US" sz="2400" dirty="0">
              <a:latin typeface="Arial" charset="0"/>
            </a:endParaRPr>
          </a:p>
        </p:txBody>
      </p:sp>
      <p:pic>
        <p:nvPicPr>
          <p:cNvPr id="8194" name="Picture 2" descr="y_7acf4fec.jpg (560×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3645024"/>
            <a:ext cx="5334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24744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Видатні твори Русі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7825680" cy="5492080"/>
          </a:xfrm>
        </p:spPr>
        <p:txBody>
          <a:bodyPr/>
          <a:lstStyle/>
          <a:p>
            <a:pPr marL="11430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Хоча через руйнування, </a:t>
            </a:r>
            <a:r>
              <a:rPr lang="uk-UA" dirty="0">
                <a:latin typeface="Arial" pitchFamily="34" charset="0"/>
                <a:cs typeface="Arial" pitchFamily="34" charset="0"/>
              </a:rPr>
              <a:t>скоєні татаро-монголами,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середини ХІІІ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ст. </a:t>
            </a:r>
            <a:r>
              <a:rPr lang="uk-UA" dirty="0">
                <a:latin typeface="Arial" pitchFamily="34" charset="0"/>
                <a:cs typeface="Arial" pitchFamily="34" charset="0"/>
              </a:rPr>
              <a:t>та через війни наступних років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література русинів зазнала </a:t>
            </a:r>
            <a:r>
              <a:rPr lang="uk-UA" dirty="0">
                <a:latin typeface="Arial" pitchFamily="34" charset="0"/>
                <a:cs typeface="Arial" pitchFamily="34" charset="0"/>
              </a:rPr>
              <a:t>великих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втрат, деякі визначні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пам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ятки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збереглись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Слово </a:t>
            </a:r>
            <a:r>
              <a:rPr lang="uk-UA" dirty="0">
                <a:latin typeface="Arial" pitchFamily="34" charset="0"/>
                <a:cs typeface="Arial" pitchFamily="34" charset="0"/>
              </a:rPr>
              <a:t>про закон 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благодать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Повість </a:t>
            </a:r>
            <a:r>
              <a:rPr lang="uk-UA" dirty="0">
                <a:latin typeface="Arial" pitchFamily="34" charset="0"/>
                <a:cs typeface="Arial" pitchFamily="34" charset="0"/>
              </a:rPr>
              <a:t>минулих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літ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Слово </a:t>
            </a:r>
            <a:r>
              <a:rPr lang="uk-UA" dirty="0">
                <a:latin typeface="Arial" pitchFamily="34" charset="0"/>
                <a:cs typeface="Arial" pitchFamily="34" charset="0"/>
              </a:rPr>
              <a:t>о полку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Ігоровім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Повчання дітям Володимира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Мономаха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Житіє </a:t>
            </a:r>
            <a:r>
              <a:rPr lang="uk-UA" dirty="0">
                <a:latin typeface="Arial" pitchFamily="34" charset="0"/>
                <a:cs typeface="Arial" pitchFamily="34" charset="0"/>
              </a:rPr>
              <a:t>Бориса й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Гліба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1321776348_413573.jpg (670×50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3019"/>
          <a:stretch/>
        </p:blipFill>
        <p:spPr bwMode="auto">
          <a:xfrm>
            <a:off x="3662858" y="3933056"/>
            <a:ext cx="4725566" cy="28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Вплив інших держав на літературу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ж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писемного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, то </a:t>
            </a:r>
            <a:r>
              <a:rPr lang="uk-UA" dirty="0">
                <a:latin typeface="Arial" pitchFamily="34" charset="0"/>
                <a:cs typeface="Arial" pitchFamily="34" charset="0"/>
              </a:rPr>
              <a:t>перекладні твори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посідали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значне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dirty="0">
                <a:latin typeface="Arial" pitchFamily="34" charset="0"/>
                <a:cs typeface="Arial" pitchFamily="34" charset="0"/>
              </a:rPr>
              <a:t> у</a:t>
            </a:r>
            <a:r>
              <a:rPr lang="uk-UA" dirty="0">
                <a:latin typeface="Arial" pitchFamily="34" charset="0"/>
                <a:cs typeface="Arial" pitchFamily="34" charset="0"/>
              </a:rPr>
              <a:t> літературі Київської Русі.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Перекладалися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богослужебн</a:t>
            </a:r>
            <a:r>
              <a:rPr lang="ru-RU" dirty="0">
                <a:latin typeface="Arial" pitchFamily="34" charset="0"/>
                <a:cs typeface="Arial" pitchFamily="34" charset="0"/>
              </a:rPr>
              <a:t>і</a:t>
            </a:r>
            <a:r>
              <a:rPr lang="uk-UA" dirty="0">
                <a:latin typeface="Arial" pitchFamily="34" charset="0"/>
                <a:cs typeface="Arial" pitchFamily="34" charset="0"/>
              </a:rPr>
              <a:t> книг</a:t>
            </a:r>
            <a:r>
              <a:rPr lang="ru-RU" dirty="0">
                <a:latin typeface="Arial" pitchFamily="34" charset="0"/>
                <a:cs typeface="Arial" pitchFamily="34" charset="0"/>
              </a:rPr>
              <a:t>и</a:t>
            </a:r>
            <a:r>
              <a:rPr lang="uk-UA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 а й </a:t>
            </a:r>
            <a:r>
              <a:rPr lang="uk-UA" dirty="0">
                <a:latin typeface="Arial" pitchFamily="34" charset="0"/>
                <a:cs typeface="Arial" pitchFamily="34" charset="0"/>
              </a:rPr>
              <a:t>історичні, філософські, природничі праці й трактат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uk-UA" dirty="0">
                <a:latin typeface="Arial" pitchFamily="34" charset="0"/>
                <a:cs typeface="Arial" pitchFamily="34" charset="0"/>
              </a:rPr>
              <a:t>з грецької мови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letopisec.jpg (578×43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7754"/>
            <a:ext cx="4536504" cy="33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52736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Висновок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/>
          <a:lstStyle/>
          <a:p>
            <a:pPr marL="114300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Дослідження історії Київської Русі справді має величезне значення для розвитку нашої сучасної культури. Стрімкий розвиток писемності був тим каталізатором, завдяки якому давньоруська література досягла високого світового рівня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Отже, без перебільшень можна стверджувати, що часи Київської Русі слугують та завжди слугували значною сходинкою розвитку для сучасної культури та, звичайно, суспільства.</a:t>
            </a:r>
          </a:p>
          <a:p>
            <a:pPr marL="114300" indent="0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64704"/>
          </a:xfrm>
        </p:spPr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636096"/>
          </a:xfrm>
        </p:spPr>
        <p:txBody>
          <a:bodyPr>
            <a:noAutofit/>
          </a:bodyPr>
          <a:lstStyle/>
          <a:p>
            <a:pPr lvl="0"/>
            <a:r>
              <a:rPr lang="uk-UA" sz="1500" dirty="0">
                <a:latin typeface="Arial" pitchFamily="34" charset="0"/>
                <a:cs typeface="Arial" pitchFamily="34" charset="0"/>
              </a:rPr>
              <a:t>Асєєв Ю. С. Джерела. Мистецтво Київської Русі / Юрій Сергійович Асєєв. – Київ: Мистецтво, 1979. – 216 с. </a:t>
            </a:r>
          </a:p>
          <a:p>
            <a:pPr lvl="0"/>
            <a:r>
              <a:rPr lang="uk-UA" sz="1500" dirty="0">
                <a:latin typeface="Arial" pitchFamily="34" charset="0"/>
                <a:cs typeface="Arial" pitchFamily="34" charset="0"/>
              </a:rPr>
              <a:t>Висоцький С. О. Азбука з </a:t>
            </a:r>
            <a:r>
              <a:rPr lang="uk-UA" sz="1500" dirty="0" err="1">
                <a:latin typeface="Arial" pitchFamily="34" charset="0"/>
                <a:cs typeface="Arial" pitchFamily="34" charset="0"/>
              </a:rPr>
              <a:t>Софіївського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 собору у Києві та деякі питання походження кирилиці / Сергій Олександрович Висоцький – Київ: Мовознавство. – 1974. </a:t>
            </a:r>
          </a:p>
          <a:p>
            <a:pPr lvl="0"/>
            <a:r>
              <a:rPr lang="uk-UA" sz="1500" dirty="0">
                <a:latin typeface="Arial" pitchFamily="34" charset="0"/>
                <a:cs typeface="Arial" pitchFamily="34" charset="0"/>
              </a:rPr>
              <a:t>Ковальчук О.В. Українське народознавство / Олег Володимирович Ковальчук – Київ: Освіта, 1992.– 704с. </a:t>
            </a:r>
          </a:p>
          <a:p>
            <a:pPr lvl="0"/>
            <a:r>
              <a:rPr lang="uk-UA" sz="1500" dirty="0">
                <a:latin typeface="Arial" pitchFamily="34" charset="0"/>
                <a:cs typeface="Arial" pitchFamily="34" charset="0"/>
              </a:rPr>
              <a:t>Крип'якевич І. П. Історія української культури / Іван Петрович Крип'якевич – Київ: Либідь, 1994.- 656 с.  </a:t>
            </a:r>
          </a:p>
          <a:p>
            <a:pPr lvl="0"/>
            <a:r>
              <a:rPr lang="uk-UA" sz="1500" dirty="0">
                <a:latin typeface="Arial" pitchFamily="34" charset="0"/>
                <a:cs typeface="Arial" pitchFamily="34" charset="0"/>
              </a:rPr>
              <a:t>Толочко О. П. Україна крізь віки: У 15-ти т. – Київська Русь – Т. 4 / О. П. Толочко, П. П. Толочко. – Київ: Альтернатива, 1998. – 352 с. 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://rusnardom.ru/dmitriy-lihachev-russkaya-kultura-novogo-vremeni-i-drevnyaya-rus-ch-1/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meshistoiresdautrefois.hautetfort.com/tag/rurik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cerkva.io.ua/s402614/svyati_rivnoapostolni_cvyatiteli_kirilo_i_mefodiy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http://psychologis.com.ua/sistema_obrazovaniya._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istoriya_i_sovremennost.htm</a:t>
            </a:r>
            <a:endParaRPr lang="uk-UA" sz="1500" dirty="0"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ukrmap.su/uk-uh7/976.html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kampot.org.ua/history/litopusu/Radzuvulivskiy_litopus.shtml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http://www.pravmir.ru/cerkov-otmechaet-pamyat-prepodobnogo-nestora-letopisca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/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www.perunica.ru/vsako/5453-polnoe-sobranie-russkih-letopisey-psrl-135-knig.html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dirty="0">
                <a:latin typeface="Arial" pitchFamily="34" charset="0"/>
                <a:cs typeface="Arial" pitchFamily="34" charset="0"/>
              </a:rPr>
              <a:t>http://www.kultu-rolog.ru/publication/v-biblioteke-letopiscza-xii-veka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/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8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err="1">
                <a:latin typeface="Arial" charset="0"/>
              </a:rPr>
              <a:t>Мета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доповіді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ko-KR" sz="2800" dirty="0" err="1">
                <a:latin typeface="Arial" charset="0"/>
              </a:rPr>
              <a:t>Розглянути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процес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виникнення</a:t>
            </a:r>
            <a:r>
              <a:rPr lang="en-US" altLang="ko-KR" sz="2800" dirty="0">
                <a:latin typeface="Arial" charset="0"/>
              </a:rPr>
              <a:t> й </a:t>
            </a:r>
            <a:r>
              <a:rPr lang="en-US" altLang="ko-KR" sz="2800" dirty="0" err="1">
                <a:latin typeface="Arial" charset="0"/>
              </a:rPr>
              <a:t>розвитку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писемності</a:t>
            </a:r>
            <a:r>
              <a:rPr lang="en-US" altLang="ko-KR" sz="2800" dirty="0">
                <a:latin typeface="Arial" charset="0"/>
              </a:rPr>
              <a:t> в </a:t>
            </a:r>
            <a:r>
              <a:rPr lang="en-US" altLang="ko-KR" sz="2800" dirty="0" err="1">
                <a:latin typeface="Arial" charset="0"/>
              </a:rPr>
              <a:t>Київській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Русі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та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проаналізувати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її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вплив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на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інші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галузі</a:t>
            </a:r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>
                <a:latin typeface="Arial" charset="0"/>
              </a:rPr>
              <a:t>культури</a:t>
            </a:r>
            <a:r>
              <a:rPr lang="en-US" altLang="ko-KR" sz="2800" dirty="0" smtClean="0">
                <a:latin typeface="Arial" charset="0"/>
              </a:rPr>
              <a:t>.</a:t>
            </a:r>
            <a:endParaRPr lang="ko-KR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92088"/>
          </a:xfrm>
        </p:spPr>
        <p:txBody>
          <a:bodyPr/>
          <a:lstStyle/>
          <a:p>
            <a:r>
              <a:rPr lang="en-US" altLang="ko-KR" sz="4800" dirty="0" err="1">
                <a:latin typeface="Arial" charset="0"/>
              </a:rPr>
              <a:t>Культура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Київської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Русі</a:t>
            </a:r>
            <a:r>
              <a:rPr lang="en-US" altLang="ko-KR" sz="4800" dirty="0">
                <a:latin typeface="Arial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/>
          <a:lstStyle/>
          <a:p>
            <a:pPr marL="114300" indent="0">
              <a:buNone/>
            </a:pPr>
            <a:r>
              <a:rPr lang="en-US" altLang="ko-KR" sz="2400" dirty="0" err="1">
                <a:latin typeface="Arial" charset="0"/>
              </a:rPr>
              <a:t>Культурі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Київської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Русі</a:t>
            </a:r>
            <a:r>
              <a:rPr lang="en-US" altLang="ko-KR" sz="2400" dirty="0">
                <a:latin typeface="Arial" charset="0"/>
              </a:rPr>
              <a:t> у ІХ-ХІІІ </a:t>
            </a:r>
            <a:r>
              <a:rPr lang="en-US" altLang="ko-KR" sz="2400" dirty="0" err="1">
                <a:latin typeface="Arial" charset="0"/>
              </a:rPr>
              <a:t>ст</a:t>
            </a:r>
            <a:r>
              <a:rPr lang="en-US" altLang="ko-KR" sz="2400" dirty="0">
                <a:latin typeface="Arial" charset="0"/>
              </a:rPr>
              <a:t>. </a:t>
            </a:r>
            <a:r>
              <a:rPr lang="en-US" altLang="ko-KR" sz="2400" dirty="0" err="1">
                <a:latin typeface="Arial" charset="0"/>
              </a:rPr>
              <a:t>завжди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був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властивий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постійний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поступальний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розвиток</a:t>
            </a:r>
            <a:r>
              <a:rPr lang="en-US" altLang="ko-KR" sz="2400" dirty="0">
                <a:latin typeface="Arial" charset="0"/>
              </a:rPr>
              <a:t>. </a:t>
            </a:r>
            <a:r>
              <a:rPr lang="en-US" altLang="ko-KR" sz="2400" dirty="0" err="1">
                <a:latin typeface="Arial" charset="0"/>
              </a:rPr>
              <a:t>Основні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її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галузі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мали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коріння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яке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йшло</a:t>
            </a:r>
            <a:r>
              <a:rPr lang="en-US" altLang="ko-KR" sz="2400" dirty="0">
                <a:latin typeface="Arial" charset="0"/>
              </a:rPr>
              <a:t> у </a:t>
            </a:r>
            <a:r>
              <a:rPr lang="en-US" altLang="ko-KR" sz="2400" dirty="0" err="1">
                <a:latin typeface="Arial" charset="0"/>
              </a:rPr>
              <a:t>віки</a:t>
            </a:r>
            <a:r>
              <a:rPr lang="en-US" altLang="ko-KR" sz="2400" dirty="0">
                <a:latin typeface="Arial" charset="0"/>
              </a:rPr>
              <a:t>. І </a:t>
            </a:r>
            <a:r>
              <a:rPr lang="en-US" altLang="ko-KR" sz="2400" dirty="0" err="1">
                <a:latin typeface="Arial" charset="0"/>
              </a:rPr>
              <a:t>хоча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вплив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інших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країн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руську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державу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був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чималим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культурний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ґрунт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слов'ян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увібрав</a:t>
            </a:r>
            <a:r>
              <a:rPr lang="en-US" altLang="ko-KR" sz="2400" dirty="0">
                <a:latin typeface="Arial" charset="0"/>
              </a:rPr>
              <a:t> в </a:t>
            </a:r>
            <a:r>
              <a:rPr lang="en-US" altLang="ko-KR" sz="2400" dirty="0" err="1">
                <a:latin typeface="Arial" charset="0"/>
              </a:rPr>
              <a:t>себе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передусім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дуже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 smtClean="0">
                <a:latin typeface="Arial" charset="0"/>
              </a:rPr>
              <a:t>багаті</a:t>
            </a:r>
            <a:r>
              <a:rPr lang="en-US" altLang="ko-KR" sz="2400" dirty="0" smtClean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місцеві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традиції</a:t>
            </a:r>
            <a:r>
              <a:rPr lang="en-US" altLang="ko-KR" sz="2400" dirty="0">
                <a:latin typeface="Arial" charset="0"/>
              </a:rPr>
              <a:t>. </a:t>
            </a:r>
            <a:endParaRPr lang="ko-KR" altLang="en-US" sz="2400" dirty="0">
              <a:latin typeface="Arial" charset="0"/>
            </a:endParaRPr>
          </a:p>
        </p:txBody>
      </p:sp>
      <p:pic>
        <p:nvPicPr>
          <p:cNvPr id="5122" name="Picture 2" descr="drevnyaya-rus.jpg (1280×102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7141"/>
            <a:ext cx="4320480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52736"/>
          </a:xfrm>
        </p:spPr>
        <p:txBody>
          <a:bodyPr/>
          <a:lstStyle/>
          <a:p>
            <a:r>
              <a:rPr lang="en-US" altLang="ko-KR" sz="4800" dirty="0" err="1">
                <a:latin typeface="Arial" pitchFamily="34" charset="0"/>
                <a:cs typeface="Arial" pitchFamily="34" charset="0"/>
              </a:rPr>
              <a:t>Писемність</a:t>
            </a:r>
            <a:r>
              <a:rPr lang="en-US" altLang="ko-K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dirty="0" err="1">
                <a:latin typeface="Arial" pitchFamily="34" charset="0"/>
                <a:cs typeface="Arial" pitchFamily="34" charset="0"/>
              </a:rPr>
              <a:t>Київської</a:t>
            </a:r>
            <a:r>
              <a:rPr lang="en-US" altLang="ko-K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dirty="0" err="1">
                <a:latin typeface="Arial" pitchFamily="34" charset="0"/>
                <a:cs typeface="Arial" pitchFamily="34" charset="0"/>
              </a:rPr>
              <a:t>Русі</a:t>
            </a:r>
            <a:r>
              <a:rPr lang="en-US" altLang="ko-KR" sz="4800" dirty="0">
                <a:latin typeface="Arial" pitchFamily="34" charset="0"/>
                <a:cs typeface="Arial" pitchFamily="34" charset="0"/>
              </a:rPr>
              <a:t>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/>
          <a:lstStyle/>
          <a:p>
            <a:pPr marL="114300" indent="0">
              <a:buNone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Коли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формування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Київської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Русі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завершилось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, і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вона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стала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доволі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зрілою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державою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культура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почала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збагачуватись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новими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важливими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елементами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такою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писемність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ній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з'являлась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література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усіх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проявах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35f94c054742a8a4bed954d9daf2520.jpg (700×46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2602" r="4834" b="7491"/>
          <a:stretch/>
        </p:blipFill>
        <p:spPr bwMode="auto">
          <a:xfrm>
            <a:off x="1835696" y="3284984"/>
            <a:ext cx="5193206" cy="33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24744"/>
          </a:xfrm>
        </p:spPr>
        <p:txBody>
          <a:bodyPr/>
          <a:lstStyle/>
          <a:p>
            <a:r>
              <a:rPr lang="en-US" altLang="ko-KR" sz="4800" dirty="0" err="1">
                <a:latin typeface="Arial" charset="0"/>
              </a:rPr>
              <a:t>Докириличні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часи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920880" cy="5348064"/>
          </a:xfrm>
        </p:spPr>
        <p:txBody>
          <a:bodyPr/>
          <a:lstStyle/>
          <a:p>
            <a:pPr marL="0" indent="0" defTabSz="508000">
              <a:lnSpc>
                <a:spcPct val="104000"/>
              </a:lnSpc>
              <a:spcBef>
                <a:spcPts val="0"/>
              </a:spcBef>
              <a:buNone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Опануван</a:t>
            </a:r>
            <a:r>
              <a:rPr lang="en-US" altLang="ko-KR" sz="2400" dirty="0" err="1">
                <a:latin typeface="Arial" charset="0"/>
              </a:rPr>
              <a:t>ня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неупорядкованого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письма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відбулося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до</a:t>
            </a:r>
            <a:r>
              <a:rPr lang="en-US" altLang="ko-KR" sz="2400" dirty="0">
                <a:latin typeface="Arial" charset="0"/>
              </a:rPr>
              <a:t> ІХ </a:t>
            </a:r>
            <a:r>
              <a:rPr lang="en-US" altLang="ko-KR" sz="2400" dirty="0" err="1">
                <a:latin typeface="Arial" charset="0"/>
              </a:rPr>
              <a:t>ст</a:t>
            </a:r>
            <a:r>
              <a:rPr lang="en-US" altLang="ko-KR" sz="2400" dirty="0">
                <a:latin typeface="Arial" charset="0"/>
              </a:rPr>
              <a:t>. </a:t>
            </a:r>
            <a:r>
              <a:rPr lang="en-US" altLang="ko-KR" sz="2400" dirty="0" err="1">
                <a:latin typeface="Arial" charset="0"/>
              </a:rPr>
              <a:t>Одним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із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доказів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існування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докириличного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письма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вважається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знайдена</a:t>
            </a:r>
            <a:r>
              <a:rPr lang="en-US" altLang="ko-KR" sz="2400" dirty="0">
                <a:latin typeface="Arial" charset="0"/>
              </a:rPr>
              <a:t> в </a:t>
            </a:r>
            <a:r>
              <a:rPr lang="en-US" altLang="ko-KR" sz="2400" dirty="0" err="1">
                <a:latin typeface="Arial" charset="0"/>
              </a:rPr>
              <a:t>Софії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Київській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азбука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що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складалась</a:t>
            </a:r>
            <a:r>
              <a:rPr lang="en-US" altLang="ko-KR" sz="2400" dirty="0">
                <a:latin typeface="Arial" charset="0"/>
              </a:rPr>
              <a:t> з 27 </a:t>
            </a:r>
            <a:r>
              <a:rPr lang="en-US" altLang="ko-KR" sz="2400" dirty="0" err="1">
                <a:latin typeface="Arial" charset="0"/>
              </a:rPr>
              <a:t>літер</a:t>
            </a:r>
            <a:r>
              <a:rPr lang="en-US" altLang="ko-KR" sz="2400" dirty="0">
                <a:latin typeface="Arial" charset="0"/>
              </a:rPr>
              <a:t>, з </a:t>
            </a:r>
            <a:r>
              <a:rPr lang="en-US" altLang="ko-KR" sz="2400" dirty="0" err="1">
                <a:latin typeface="Arial" charset="0"/>
              </a:rPr>
              <a:t>яких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smtClean="0">
                <a:latin typeface="Arial" charset="0"/>
              </a:rPr>
              <a:t>23</a:t>
            </a:r>
            <a:r>
              <a:rPr lang="uk-UA" altLang="ko-KR" sz="2400" dirty="0" smtClean="0">
                <a:latin typeface="Arial" charset="0"/>
              </a:rPr>
              <a:t> були </a:t>
            </a:r>
            <a:r>
              <a:rPr lang="en-US" altLang="ko-KR" sz="2400" dirty="0" err="1" smtClean="0">
                <a:latin typeface="Arial" charset="0"/>
              </a:rPr>
              <a:t>запозичені</a:t>
            </a:r>
            <a:r>
              <a:rPr lang="en-US" altLang="ko-KR" sz="2400" dirty="0" smtClean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із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грецького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алфавіту</a:t>
            </a:r>
            <a:r>
              <a:rPr lang="en-US" altLang="ko-KR" sz="2400" dirty="0">
                <a:latin typeface="Arial" charset="0"/>
              </a:rPr>
              <a:t>, а </a:t>
            </a:r>
            <a:r>
              <a:rPr lang="en-US" altLang="ko-KR" sz="2400" dirty="0" err="1">
                <a:latin typeface="Arial" charset="0"/>
              </a:rPr>
              <a:t>решта</a:t>
            </a:r>
            <a:r>
              <a:rPr lang="en-US" altLang="ko-KR" sz="2400" dirty="0">
                <a:latin typeface="Arial" charset="0"/>
              </a:rPr>
              <a:t> - </a:t>
            </a:r>
            <a:r>
              <a:rPr lang="en-US" altLang="ko-KR" sz="2400" dirty="0" err="1">
                <a:latin typeface="Arial" charset="0"/>
              </a:rPr>
              <a:t>букви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для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передачі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специфічних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слов’янських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звуків</a:t>
            </a:r>
            <a:r>
              <a:rPr lang="en-US" altLang="ko-KR" sz="2400" dirty="0">
                <a:latin typeface="Arial" charset="0"/>
              </a:rPr>
              <a:t>: б, ж, ш, щ.</a:t>
            </a:r>
            <a:endParaRPr lang="ko-KR" altLang="en-US" sz="2400" dirty="0">
              <a:latin typeface="Arial" charset="0"/>
            </a:endParaRPr>
          </a:p>
          <a:p>
            <a:pPr marL="0" indent="0" defTabSz="508000">
              <a:lnSpc>
                <a:spcPct val="104000"/>
              </a:lnSpc>
              <a:spcBef>
                <a:spcPts val="0"/>
              </a:spcBef>
              <a:buNone/>
            </a:pPr>
            <a:endParaRPr lang="ko-KR" altLang="en-US" sz="2400" dirty="0">
              <a:latin typeface="Arial" charset="0"/>
            </a:endParaRP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4098" name="Picture 2" descr="1386319826_1337689319_reimsgl14.jpg (3056×191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95149"/>
            <a:ext cx="5292080" cy="33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864096"/>
          </a:xfrm>
        </p:spPr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Кирилиця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608512" cy="5276056"/>
          </a:xfrm>
        </p:spPr>
        <p:txBody>
          <a:bodyPr/>
          <a:lstStyle/>
          <a:p>
            <a:pPr marL="114300" indent="0">
              <a:buNone/>
            </a:pP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Ну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а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Київській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Русі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християнства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якості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державної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релігії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утверджується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добре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відома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всім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кирилична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система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письма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написані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найвідоміші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твори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тих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часів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починаючи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з ХІ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ст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., а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: «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Остромирове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Євангеліє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», «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Повість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минулих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літ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», «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Ізборники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Святослава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», «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Слово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о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законе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благодати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», «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Мстиславове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Євангеліє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»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тощо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1386321793_kirill-i-mefodiy_25936068_big_.jpeg (821×80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10947"/>
          <a:stretch/>
        </p:blipFill>
        <p:spPr bwMode="auto">
          <a:xfrm>
            <a:off x="5004048" y="1556792"/>
            <a:ext cx="32947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08720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Освіта в Київській Русі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636096"/>
          </a:xfrm>
        </p:spPr>
        <p:txBody>
          <a:bodyPr/>
          <a:lstStyle/>
          <a:p>
            <a:pPr marL="114300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Освіта Київської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Русі, як і бібліотеки та майстерні для переписування книг, </a:t>
            </a:r>
            <a:r>
              <a:rPr lang="uk-UA" dirty="0">
                <a:latin typeface="Arial" pitchFamily="34" charset="0"/>
                <a:cs typeface="Arial" pitchFamily="34" charset="0"/>
              </a:rPr>
              <a:t>була сконцентрована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uk-UA" dirty="0">
                <a:latin typeface="Arial" pitchFamily="34" charset="0"/>
                <a:cs typeface="Arial" pitchFamily="34" charset="0"/>
              </a:rPr>
              <a:t>монастирях.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Князі</a:t>
            </a:r>
            <a:r>
              <a:rPr lang="uk-UA" dirty="0">
                <a:latin typeface="Arial" pitchFamily="34" charset="0"/>
                <a:cs typeface="Arial" pitchFamily="34" charset="0"/>
              </a:rPr>
              <a:t>, які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переважно були дуже </a:t>
            </a:r>
            <a:r>
              <a:rPr lang="uk-UA" dirty="0">
                <a:latin typeface="Arial" pitchFamily="34" charset="0"/>
                <a:cs typeface="Arial" pitchFamily="34" charset="0"/>
              </a:rPr>
              <a:t>освіченими людьми, безупинно піклувалися про освіту.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dirty="0">
                <a:latin typeface="Arial" pitchFamily="34" charset="0"/>
                <a:cs typeface="Arial" pitchFamily="34" charset="0"/>
              </a:rPr>
              <a:t>На вчення книжне» дітей віддавав Володимир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Великий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Ярослав </a:t>
            </a:r>
            <a:r>
              <a:rPr lang="uk-UA" dirty="0">
                <a:latin typeface="Arial" pitchFamily="34" charset="0"/>
                <a:cs typeface="Arial" pitchFamily="34" charset="0"/>
              </a:rPr>
              <a:t>Мудрий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 «</a:t>
            </a:r>
            <a:r>
              <a:rPr lang="uk-UA" dirty="0">
                <a:latin typeface="Arial" pitchFamily="34" charset="0"/>
                <a:cs typeface="Arial" pitchFamily="34" charset="0"/>
              </a:rPr>
              <a:t>до книг мав нахил, читаючи й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 день </a:t>
            </a:r>
            <a:r>
              <a:rPr lang="uk-UA" dirty="0">
                <a:latin typeface="Arial" pitchFamily="34" charset="0"/>
                <a:cs typeface="Arial" pitchFamily="34" charset="0"/>
              </a:rPr>
              <a:t>і в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ночі»</a:t>
            </a:r>
          </a:p>
          <a:p>
            <a:endParaRPr lang="uk-UA" dirty="0"/>
          </a:p>
        </p:txBody>
      </p:sp>
      <p:pic>
        <p:nvPicPr>
          <p:cNvPr id="2050" name="Picture 2" descr="kiev_rus_1413569955.jpg (700×5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22" y="4124694"/>
            <a:ext cx="3715172" cy="27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Навчання письму в школах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marL="114300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Навчання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грамоті розпочиналося </a:t>
            </a:r>
            <a:r>
              <a:rPr lang="uk-UA" dirty="0">
                <a:latin typeface="Arial" pitchFamily="34" charset="0"/>
                <a:cs typeface="Arial" pitchFamily="34" charset="0"/>
              </a:rPr>
              <a:t>з вивчення азбуки.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Писали </a:t>
            </a:r>
            <a:r>
              <a:rPr lang="uk-UA" dirty="0">
                <a:latin typeface="Arial" pitchFamily="34" charset="0"/>
                <a:cs typeface="Arial" pitchFamily="34" charset="0"/>
              </a:rPr>
              <a:t>тоді на вкритій воском дощечках за допомогою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писал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 металевих </a:t>
            </a:r>
            <a:r>
              <a:rPr lang="uk-UA" dirty="0">
                <a:latin typeface="Arial" pitchFamily="34" charset="0"/>
                <a:cs typeface="Arial" pitchFamily="34" charset="0"/>
              </a:rPr>
              <a:t>або кістяних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стрижнів </a:t>
            </a:r>
            <a:r>
              <a:rPr lang="uk-UA" dirty="0">
                <a:latin typeface="Arial" pitchFamily="34" charset="0"/>
                <a:cs typeface="Arial" pitchFamily="34" charset="0"/>
              </a:rPr>
              <a:t>із загостреним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кінцем яким </a:t>
            </a:r>
            <a:r>
              <a:rPr lang="uk-UA" dirty="0">
                <a:latin typeface="Arial" pitchFamily="34" charset="0"/>
                <a:cs typeface="Arial" pitchFamily="34" charset="0"/>
              </a:rPr>
              <a:t>потрібно було писати букви й слова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з лопаткою </a:t>
            </a:r>
            <a:r>
              <a:rPr lang="uk-UA" dirty="0">
                <a:latin typeface="Arial" pitchFamily="34" charset="0"/>
                <a:cs typeface="Arial" pitchFamily="34" charset="0"/>
              </a:rPr>
              <a:t>у верхній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частині </a:t>
            </a:r>
            <a:r>
              <a:rPr lang="uk-UA" dirty="0">
                <a:latin typeface="Arial" pitchFamily="34" charset="0"/>
                <a:cs typeface="Arial" pitchFamily="34" charset="0"/>
              </a:rPr>
              <a:t>для згладжування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написаного.</a:t>
            </a:r>
          </a:p>
          <a:p>
            <a:pPr marL="11430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uk-UA" dirty="0">
                <a:latin typeface="Arial" pitchFamily="34" charset="0"/>
                <a:cs typeface="Arial" pitchFamily="34" charset="0"/>
              </a:rPr>
              <a:t>того, щоб краще запам’ятовувався алфавіт, літери писали на різноманітних предметах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155.jpg (243×34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0"/>
          <a:stretch/>
        </p:blipFill>
        <p:spPr bwMode="auto">
          <a:xfrm>
            <a:off x="1331640" y="4149080"/>
            <a:ext cx="2611404" cy="25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5849158.jpg (295×3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148658"/>
            <a:ext cx="2351509" cy="25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08112"/>
          </a:xfrm>
        </p:spPr>
        <p:txBody>
          <a:bodyPr/>
          <a:lstStyle/>
          <a:p>
            <a:r>
              <a:rPr lang="ru-RU" altLang="ko-KR" sz="4800" dirty="0" err="1" smtClean="0">
                <a:latin typeface="Arial" charset="0"/>
              </a:rPr>
              <a:t>У</a:t>
            </a:r>
            <a:r>
              <a:rPr lang="en-US" altLang="ko-KR" sz="4800" dirty="0" err="1" smtClean="0">
                <a:latin typeface="Arial" charset="0"/>
              </a:rPr>
              <a:t>сна</a:t>
            </a:r>
            <a:r>
              <a:rPr lang="en-US" altLang="ko-KR" sz="4800" dirty="0" smtClean="0">
                <a:latin typeface="Arial" charset="0"/>
              </a:rPr>
              <a:t> </a:t>
            </a:r>
            <a:r>
              <a:rPr lang="en-US" altLang="ko-KR" sz="4800" dirty="0" err="1">
                <a:latin typeface="Arial" charset="0"/>
              </a:rPr>
              <a:t>народна</a:t>
            </a:r>
            <a:r>
              <a:rPr lang="en-US" altLang="ko-KR" sz="4800" dirty="0">
                <a:latin typeface="Arial" charset="0"/>
              </a:rPr>
              <a:t> </a:t>
            </a:r>
            <a:r>
              <a:rPr lang="en-US" altLang="ko-KR" sz="4800" dirty="0" err="1" smtClean="0">
                <a:latin typeface="Arial" charset="0"/>
              </a:rPr>
              <a:t>творчість</a:t>
            </a:r>
            <a:r>
              <a:rPr lang="ru-RU" altLang="ko-KR" sz="4800" dirty="0" smtClean="0">
                <a:latin typeface="Arial" charset="0"/>
              </a:rPr>
              <a:t> - </a:t>
            </a:r>
            <a:r>
              <a:rPr lang="en-US" altLang="ko-KR" sz="4800" dirty="0" smtClean="0">
                <a:latin typeface="Arial" charset="0"/>
              </a:rPr>
              <a:t> </a:t>
            </a:r>
            <a:r>
              <a:rPr lang="ru-RU" altLang="ko-KR" sz="4800" dirty="0" smtClean="0">
                <a:latin typeface="Arial" charset="0"/>
              </a:rPr>
              <a:t>з</a:t>
            </a:r>
            <a:r>
              <a:rPr lang="en-US" altLang="ko-KR" sz="4800" dirty="0" err="1" smtClean="0">
                <a:latin typeface="Arial" charset="0"/>
              </a:rPr>
              <a:t>ачатки</a:t>
            </a:r>
            <a:r>
              <a:rPr lang="en-US" altLang="ko-KR" sz="4800" dirty="0" smtClean="0">
                <a:latin typeface="Arial" charset="0"/>
              </a:rPr>
              <a:t> </a:t>
            </a:r>
            <a:r>
              <a:rPr lang="en-US" altLang="ko-KR" sz="4800" dirty="0" err="1" smtClean="0">
                <a:latin typeface="Arial" charset="0"/>
              </a:rPr>
              <a:t>літератури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marL="114300" indent="0">
              <a:buNone/>
            </a:pPr>
            <a:r>
              <a:rPr lang="en-US" altLang="ko-KR" sz="2400" dirty="0" err="1">
                <a:latin typeface="Arial" charset="0"/>
              </a:rPr>
              <a:t>Важливим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джерелом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для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літературних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творів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літописів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Русі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стала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усна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народна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творчість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що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переходила</a:t>
            </a:r>
            <a:r>
              <a:rPr lang="en-US" altLang="ko-KR" sz="2400" dirty="0">
                <a:latin typeface="Arial" charset="0"/>
              </a:rPr>
              <a:t> з </a:t>
            </a:r>
            <a:r>
              <a:rPr lang="en-US" altLang="ko-KR" sz="2400" dirty="0" err="1">
                <a:latin typeface="Arial" charset="0"/>
              </a:rPr>
              <a:t>покоління</a:t>
            </a:r>
            <a:r>
              <a:rPr lang="en-US" altLang="ko-KR" sz="2400" dirty="0">
                <a:latin typeface="Arial" charset="0"/>
              </a:rPr>
              <a:t> в </a:t>
            </a:r>
            <a:r>
              <a:rPr lang="en-US" altLang="ko-KR" sz="2400" dirty="0" err="1">
                <a:latin typeface="Arial" charset="0"/>
              </a:rPr>
              <a:t>покоління</a:t>
            </a:r>
            <a:r>
              <a:rPr lang="en-US" altLang="ko-KR" sz="2400" dirty="0">
                <a:latin typeface="Arial" charset="0"/>
              </a:rPr>
              <a:t>. </a:t>
            </a:r>
            <a:r>
              <a:rPr lang="en-US" altLang="ko-KR" sz="2400" dirty="0" err="1">
                <a:latin typeface="Arial" charset="0"/>
              </a:rPr>
              <a:t>До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неї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відносяться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uk-UA" altLang="ko-KR" sz="2400" dirty="0" smtClean="0">
                <a:latin typeface="Arial" charset="0"/>
              </a:rPr>
              <a:t>розповіді про якісь події, </a:t>
            </a:r>
            <a:r>
              <a:rPr lang="en-US" altLang="ko-KR" sz="2400" dirty="0" err="1" smtClean="0">
                <a:latin typeface="Arial" charset="0"/>
              </a:rPr>
              <a:t>незліченні</a:t>
            </a:r>
            <a:r>
              <a:rPr lang="en-US" altLang="ko-KR" sz="2400" dirty="0" smtClean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народні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 smtClean="0">
                <a:latin typeface="Arial" charset="0"/>
              </a:rPr>
              <a:t>пісні</a:t>
            </a:r>
            <a:r>
              <a:rPr lang="en-US" altLang="ko-KR" sz="2400" dirty="0" smtClean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перекази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притчі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легенди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прислів’я</a:t>
            </a:r>
            <a:r>
              <a:rPr lang="en-US" altLang="ko-KR" sz="2400" dirty="0">
                <a:latin typeface="Arial" charset="0"/>
              </a:rPr>
              <a:t> - </a:t>
            </a:r>
            <a:r>
              <a:rPr lang="en-US" altLang="ko-KR" sz="2400" dirty="0" err="1">
                <a:latin typeface="Arial" charset="0"/>
              </a:rPr>
              <a:t>твори</a:t>
            </a:r>
            <a:r>
              <a:rPr lang="en-US" altLang="ko-KR" sz="2400" dirty="0">
                <a:latin typeface="Arial" charset="0"/>
              </a:rPr>
              <a:t>, </a:t>
            </a:r>
            <a:r>
              <a:rPr lang="en-US" altLang="ko-KR" sz="2400" dirty="0" err="1">
                <a:latin typeface="Arial" charset="0"/>
              </a:rPr>
              <a:t>які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зберегли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риси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та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дух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давніх</a:t>
            </a:r>
            <a:r>
              <a:rPr lang="en-US" altLang="ko-KR" sz="2400" dirty="0">
                <a:latin typeface="Arial" charset="0"/>
              </a:rPr>
              <a:t> </a:t>
            </a:r>
            <a:r>
              <a:rPr lang="en-US" altLang="ko-KR" sz="2400" dirty="0" err="1">
                <a:latin typeface="Arial" charset="0"/>
              </a:rPr>
              <a:t>епох</a:t>
            </a:r>
            <a:r>
              <a:rPr lang="en-US" altLang="ko-KR" sz="2400" dirty="0">
                <a:latin typeface="Arial" charset="0"/>
              </a:rPr>
              <a:t>.</a:t>
            </a:r>
            <a:endParaRPr lang="ko-KR" altLang="en-US" sz="2400" dirty="0">
              <a:latin typeface="Arial" charset="0"/>
            </a:endParaRP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7170" name="Picture 2" descr="yaroslav.jpg (700×48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651276" cy="3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660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Розвиток писемності в Київській Русі</vt:lpstr>
      <vt:lpstr>Мета доповіді</vt:lpstr>
      <vt:lpstr>Культура Київської Русі </vt:lpstr>
      <vt:lpstr>Писемність Київської Русі </vt:lpstr>
      <vt:lpstr>Докириличні часи</vt:lpstr>
      <vt:lpstr>Кирилиця</vt:lpstr>
      <vt:lpstr>Освіта в Київській Русі</vt:lpstr>
      <vt:lpstr>Навчання письму в школах</vt:lpstr>
      <vt:lpstr>Усна народна творчість -  зачатки літератури</vt:lpstr>
      <vt:lpstr>Роль літописів в розвитку літератури</vt:lpstr>
      <vt:lpstr>Видатні твори Русі</vt:lpstr>
      <vt:lpstr>Вплив інших держав на літературу</vt:lpstr>
      <vt:lpstr>Висновок</vt:lpstr>
      <vt:lpstr>Використані джерела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писемності в Київській Русі</dc:title>
  <dc:creator>Александр</dc:creator>
  <cp:lastModifiedBy>Александр</cp:lastModifiedBy>
  <cp:revision>23</cp:revision>
  <dcterms:created xsi:type="dcterms:W3CDTF">2016-11-20T19:55:56Z</dcterms:created>
  <dcterms:modified xsi:type="dcterms:W3CDTF">2016-11-21T20:56:37Z</dcterms:modified>
</cp:coreProperties>
</file>